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333" r:id="rId2"/>
    <p:sldId id="2334" r:id="rId3"/>
    <p:sldId id="2335" r:id="rId4"/>
    <p:sldId id="2337" r:id="rId5"/>
    <p:sldId id="2336" r:id="rId6"/>
    <p:sldId id="2326" r:id="rId7"/>
    <p:sldId id="2309" r:id="rId8"/>
    <p:sldId id="2329" r:id="rId9"/>
    <p:sldId id="2330" r:id="rId10"/>
    <p:sldId id="2331" r:id="rId11"/>
    <p:sldId id="2332" r:id="rId12"/>
    <p:sldId id="2327" r:id="rId13"/>
    <p:sldId id="2328" r:id="rId14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lated work" id="{DDE680E2-6422-4669-86C6-0E31C1271B4F}">
          <p14:sldIdLst>
            <p14:sldId id="2333"/>
            <p14:sldId id="2334"/>
            <p14:sldId id="2335"/>
            <p14:sldId id="2337"/>
            <p14:sldId id="2336"/>
            <p14:sldId id="2326"/>
            <p14:sldId id="2309"/>
            <p14:sldId id="2329"/>
            <p14:sldId id="2330"/>
            <p14:sldId id="2331"/>
            <p14:sldId id="2332"/>
            <p14:sldId id="2327"/>
            <p14:sldId id="2328"/>
          </p14:sldIdLst>
        </p14:section>
        <p14:section name="无标题节" id="{5EBEE264-F000-416B-AFEB-A4D04396F3C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7EC"/>
    <a:srgbClr val="447CA2"/>
    <a:srgbClr val="DE6B39"/>
    <a:srgbClr val="7BA1BC"/>
    <a:srgbClr val="262626"/>
    <a:srgbClr val="C00000"/>
    <a:srgbClr val="002060"/>
    <a:srgbClr val="ED7D31"/>
    <a:srgbClr val="FFC000"/>
    <a:srgbClr val="8D0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3" autoAdjust="0"/>
    <p:restoredTop sz="82601" autoAdjust="0"/>
  </p:normalViewPr>
  <p:slideViewPr>
    <p:cSldViewPr snapToGrid="0" snapToObjects="1" showGuides="1">
      <p:cViewPr>
        <p:scale>
          <a:sx n="75" d="100"/>
          <a:sy n="75" d="100"/>
        </p:scale>
        <p:origin x="1978" y="6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93E13-6BA9-9F4B-BC46-D563558962A2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19EBE-46F6-1B4A-B939-8F944DB13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9628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851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22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09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559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006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99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of coordinated grasp trajectories in primary motor cortex[J]. Journal of Neuroscience, 2010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400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of coordinated grasp trajectories in primary motor cortex[J]. Journal of Neuroscience, 2010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09686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450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587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9892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705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" name="Group 74"/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标题 1"/>
          <p:cNvSpPr>
            <a:spLocks noGrp="1"/>
          </p:cNvSpPr>
          <p:nvPr>
            <p:ph type="title"/>
          </p:nvPr>
        </p:nvSpPr>
        <p:spPr>
          <a:xfrm>
            <a:off x="445418" y="136108"/>
            <a:ext cx="529180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/>
          <p:cNvCxnSpPr/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/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3"/>
          </p:nvPr>
        </p:nvSpPr>
        <p:spPr>
          <a:xfrm>
            <a:off x="445418" y="78277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998980" y="1606018"/>
            <a:ext cx="261401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single motor cortical neurons do not discharge specifically for a particular flexion-extension finger movement but instead are active with movements </a:t>
            </a:r>
            <a:r>
              <a:rPr lang="en-US" altLang="zh-CN" dirty="0" err="1"/>
              <a:t>ofdifferent</a:t>
            </a:r>
            <a:r>
              <a:rPr lang="en-US" altLang="zh-CN" dirty="0"/>
              <a:t> fingers.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neuronal populations active with movements of different fingers overlap extensively in their spatial locations in the motor cortex.  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How somatotopic is the motor cortex hand area?[J]. Science, 1993.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FEA786-3989-4D49-BF8D-D2819278D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60" y="1654341"/>
            <a:ext cx="4824545" cy="289669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8AC4B49-B8B2-4167-8376-B6C2AEF23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823"/>
          <a:stretch/>
        </p:blipFill>
        <p:spPr>
          <a:xfrm>
            <a:off x="4127749" y="4411189"/>
            <a:ext cx="3029915" cy="22622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959E97-68EF-4070-8CDB-739470CF4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4252" y="1850552"/>
            <a:ext cx="3634098" cy="468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62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998980" y="1907772"/>
            <a:ext cx="330725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motor cortex activity during a double-reach task transitions from a multiplicative joint coding during preparation, reflecting impending and subsequent movements, to an additive coding during execution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Multiplicative joint coding in preparatory activity for reaching sequence in macaque motor cortex[J]. Nature Communications, 2024</a:t>
            </a:r>
            <a:endParaRPr kumimoji="1"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13E2EA7-EF60-45BD-9627-F046F11EE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668" y="1867673"/>
            <a:ext cx="3590926" cy="239303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A3B91FD-09A4-48AA-BCD6-52D70E851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200" y="4894349"/>
            <a:ext cx="3590926" cy="71680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5B220BE-EBA0-4EAA-AA2E-1E39EC5C7E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6524" y="5746396"/>
            <a:ext cx="3255283" cy="64789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D96105-8219-4FAE-B8C1-A524F889DE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5672" y="4732619"/>
            <a:ext cx="3508120" cy="6716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D551941-1288-4BD7-AF80-9C7AB28923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356" y="5514739"/>
            <a:ext cx="3484417" cy="837524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F1FBBAD-F5E4-4D13-863F-7E31DC9FE4B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8011"/>
          <a:stretch/>
        </p:blipFill>
        <p:spPr>
          <a:xfrm>
            <a:off x="8164145" y="1718406"/>
            <a:ext cx="3124574" cy="29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59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998980" y="1907772"/>
            <a:ext cx="33072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In high-level visual cortex, single neurons can be explained better as a product rather than a sum of tuning for object identity and tuning for image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This make better neural population decoding of object identity and image attributes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Multiplicative mixing of object identity and image attributes in single inferior temporal neurons[J]. Proceedings of the National Academy of Sciences, 2018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2AFA9C7-35CB-4C73-9CDF-D960F986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238" y="2214982"/>
            <a:ext cx="3695700" cy="106286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54BCD5F-B0CE-4449-BFF4-2B50C4A8DA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7534"/>
          <a:stretch/>
        </p:blipFill>
        <p:spPr>
          <a:xfrm>
            <a:off x="8264214" y="1610460"/>
            <a:ext cx="3153508" cy="289092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E94C73-7EA2-48A2-99AB-3B44940E19C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8080"/>
          <a:stretch/>
        </p:blipFill>
        <p:spPr>
          <a:xfrm>
            <a:off x="4553403" y="3755761"/>
            <a:ext cx="3824880" cy="284085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AA69528-7C12-449C-8345-F4DBFAB4193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848"/>
          <a:stretch/>
        </p:blipFill>
        <p:spPr>
          <a:xfrm>
            <a:off x="8795509" y="4501385"/>
            <a:ext cx="2429536" cy="1955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13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962477" y="2046272"/>
            <a:ext cx="330725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spinal premotor interneurons, rather than the corticomotoneuronal pathway, underlie muscle synergy patterns during hand movements in primates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older premotor circuits provide synergistic control, with more fractionated control added by the corticomotoneuronal system.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251790"/>
            <a:ext cx="10690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Neural basis for hand muscle synergies in the primate spinal cord[J]. Proceedings of the National Academy of Sciences, 2017</a:t>
            </a:r>
            <a:endParaRPr kumimoji="1"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439624E-73E5-4BF7-84B2-465E14ADC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4150" y="1665620"/>
            <a:ext cx="2526768" cy="220704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856AC6B-1D4B-4AF9-999D-25E6E922A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9378" y="1898121"/>
            <a:ext cx="5143192" cy="174968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B36C58A-63F9-467D-85CB-2B01F0D77A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3365" y="3903273"/>
            <a:ext cx="2051324" cy="288186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615F720-5050-4C96-A28D-6201E3E21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1317" y="3854038"/>
            <a:ext cx="3219664" cy="10612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518047F4-AED2-4472-BFD1-AE89DBF3E1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1317" y="4948542"/>
            <a:ext cx="3488475" cy="15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73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998980" y="1536620"/>
            <a:ext cx="3307258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Neural circuits in the organize multiple interrelated task variables using less-correlated neural population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encoding process involves partial whitening of task-specific information, where different variables are represented with varying signal-to-noise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Neural circuits can implement time-dependent encodings using random sequential dynamics as a temporal scaffold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Sequential and efficient neural-population coding of complex task information[J]. Neuron, 2022</a:t>
            </a:r>
            <a:endParaRPr kumimoji="1"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9FB29CF-7C31-411C-9719-65DC1E715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0998" y="1590674"/>
            <a:ext cx="4166130" cy="229625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CC4068F-3808-46A6-BD83-CE59868DC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8245" y="4350191"/>
            <a:ext cx="4166130" cy="2264742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62E9318-1329-4865-A35B-E724855B93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3951"/>
          <a:stretch/>
        </p:blipFill>
        <p:spPr>
          <a:xfrm>
            <a:off x="8057883" y="2132216"/>
            <a:ext cx="3584389" cy="122843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9920371-58A7-4005-961A-E8C0BE6634B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131" t="66643"/>
          <a:stretch/>
        </p:blipFill>
        <p:spPr>
          <a:xfrm>
            <a:off x="4091094" y="4625071"/>
            <a:ext cx="3385047" cy="1517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7237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998980" y="1606018"/>
            <a:ext cx="320131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motor cortical neurons related to finger movements was tuned to an abstract, three-dimensional (3D) instructed finger and wrist movement space with hand-like geometry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population vector computed in this space predicted well the instructed finger movement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Neural coding of finger and wrist movements[J]. Journal of computational neuroscience, 1999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4185E6-616B-4275-954B-8F906D9EA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825" y="1520599"/>
            <a:ext cx="3098726" cy="2895957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2F69A3E-A45B-401A-99C0-1585DCB3D4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514" y="4570989"/>
            <a:ext cx="2002327" cy="19841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94938DF-1ED1-495D-ABC6-6C3C66462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6991" y="4895985"/>
            <a:ext cx="2789130" cy="18984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72687F9-5D72-4EDE-B902-909982740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56" y="1774370"/>
            <a:ext cx="3098726" cy="14157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D1F38B8-43FD-4458-9CD2-972CC7923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4612" y="3237537"/>
            <a:ext cx="4160477" cy="17255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308231B-81C4-49A1-AD61-5668B46CE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5565" y="4090435"/>
            <a:ext cx="2467478" cy="69938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664B628-ED35-4560-A15D-9C7E2E1C58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0163" y="5201963"/>
            <a:ext cx="2962275" cy="67627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E63934E-F472-40E5-ADD1-EF80BFCEFF8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71245" y="5816221"/>
            <a:ext cx="1428391" cy="7803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CDAC6C1-461E-4C5C-8A2A-CAB687B6DEE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28681" y="5924085"/>
            <a:ext cx="1671612" cy="64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259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1005067" y="1771428"/>
            <a:ext cx="32013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PMd</a:t>
            </a:r>
            <a:r>
              <a:rPr lang="en-US" altLang="zh-CN" dirty="0"/>
              <a:t> and M1 neurons modulate their firing in relation to object properties and grasp dimensions during reach-to-grasp tasks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M1 neurons showing stronger correlations with grasp dimension and force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Signaling of grasp dimension and grasp force in dorsal premotor cortex and primary motor cortex neurons during reach to grasp in the monkey[J]. Journal of Neurophysiology, 2009.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E650E5-8796-4E08-B54C-8A85FA4FAE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134" y="1916819"/>
            <a:ext cx="2670292" cy="30963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DBB6A22-4C98-4402-B6CA-82B1C0584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675" y="5149785"/>
            <a:ext cx="4166131" cy="114026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04C745-B74E-4F47-881F-ED8EEF223F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86003" y="2086080"/>
            <a:ext cx="5056269" cy="2569641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2E6828D-4A97-4874-97C9-912133BE92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9275" y="5130622"/>
            <a:ext cx="5896786" cy="14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93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1039025" y="1769276"/>
            <a:ext cx="320131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Proposed  a generalized linear model framework to predict the firing rate based on its own spiking history and the spatiotemporal kinematics of the joint angles of the hand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Encoding of coordinated grasp trajectories in primary motor cortex[J]. Journal of Neuroscience, 2010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5C8D3C-5972-477E-9BE7-45DC52D0A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649" y="1628786"/>
            <a:ext cx="2456167" cy="232888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41A0D56-499B-4D24-81BF-53527770CF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230"/>
          <a:stretch/>
        </p:blipFill>
        <p:spPr>
          <a:xfrm>
            <a:off x="5437775" y="4285993"/>
            <a:ext cx="1571052" cy="21604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78977F-A35E-4186-AA17-F095872764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695" y="4756073"/>
            <a:ext cx="4078243" cy="1181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C157051-F5FC-420B-81D8-262436590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9127" y="1873670"/>
            <a:ext cx="4513144" cy="431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17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1039025" y="1769276"/>
            <a:ext cx="342768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Proposed  a generalized linear model framework to predict the firing rate based on its own spiking history and the spatiotemporal kinematics of the joint angles of the hand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predictive power of a majority of neurons reached a plateau for a model that included only the first five principal components of all the features' trajectories,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Encoding of coordinated reach and grasp trajectories in primary motor cortex[J]. Journal of Neuroscience, 2012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7C83D9-E718-4AC3-821D-93E17F353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069" y="1721712"/>
            <a:ext cx="2700595" cy="230971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69FBB718-4118-46AB-BFD3-9D6255A6C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344" y="2026482"/>
            <a:ext cx="3545522" cy="161675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75633AB-2760-4B10-A41D-D0AEB83C1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7837" y="4263280"/>
            <a:ext cx="5004435" cy="173230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196EC4FA-2EC9-4775-BE6D-507BD59A4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476" y="4198793"/>
            <a:ext cx="2032596" cy="20006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4491A1FE-88ED-4FEE-ACF3-AD3EBB4F69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5383" y="5739391"/>
            <a:ext cx="3918267" cy="92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248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1001528" y="1773417"/>
            <a:ext cx="309018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response fields of sensorimotor neurons are distributed over the entire hand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For grasping, unlike reaching, neurons track joint angles rather than joint velocities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251790"/>
            <a:ext cx="10690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Postural representations of the hand in the primate sensorimotor cortex[J]. Neuron, 2019, 104(5):</a:t>
            </a:r>
            <a:endParaRPr kumimoji="1"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9AF3A2-6E7C-4923-9225-7F33D3526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4611" y="1672202"/>
            <a:ext cx="3943671" cy="2655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0206BE2-B767-464E-8E12-E17140F1A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706" y="1649647"/>
            <a:ext cx="3629141" cy="242283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D350E3-75A4-4EB8-AB48-5100C65970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0207" y="4378740"/>
            <a:ext cx="4586239" cy="195532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67B6563-85DB-4B9F-AA45-717363D6F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6798" y="4386178"/>
            <a:ext cx="5578049" cy="180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054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98F373-08FA-4791-870A-9D7BFB2BD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19" y="1916200"/>
            <a:ext cx="5006575" cy="27415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2C0C4D-DFB5-4964-9E26-781682A87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2620" y="2011328"/>
            <a:ext cx="2998986" cy="26515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2C8A36-FB4E-4B2B-B394-00C9142A13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257"/>
          <a:stretch/>
        </p:blipFill>
        <p:spPr>
          <a:xfrm>
            <a:off x="7800707" y="4820916"/>
            <a:ext cx="3830899" cy="150403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95C4B3-3BA2-49DA-B096-FF9F5CD5766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4535"/>
          <a:stretch/>
        </p:blipFill>
        <p:spPr>
          <a:xfrm>
            <a:off x="3717781" y="4743611"/>
            <a:ext cx="4620523" cy="1452148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951412" y="1887052"/>
            <a:ext cx="309018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r>
              <a:rPr lang="en-US" altLang="zh-CN" dirty="0"/>
              <a:t>The motor cortex </a:t>
            </a:r>
            <a:r>
              <a:rPr lang="en-US" altLang="zh-CN" b="1" dirty="0"/>
              <a:t>combines simple movements </a:t>
            </a:r>
            <a:r>
              <a:rPr lang="en-US" altLang="zh-CN" dirty="0"/>
              <a:t>into </a:t>
            </a:r>
            <a:r>
              <a:rPr lang="en-US" altLang="zh-CN" b="1" dirty="0"/>
              <a:t>complex </a:t>
            </a:r>
            <a:r>
              <a:rPr lang="en-US" altLang="zh-CN" dirty="0"/>
              <a:t>ones through a </a:t>
            </a:r>
            <a:r>
              <a:rPr lang="en-US" altLang="zh-CN" b="1" dirty="0"/>
              <a:t>pseudo-linear summation </a:t>
            </a:r>
            <a:r>
              <a:rPr lang="en-US" altLang="zh-CN" dirty="0"/>
              <a:t>of individual finger movements, with deviations such as normalization of neural activity and changes in tuning direction for weakly represented fingers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251790"/>
            <a:ext cx="10690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Pseudo-linear Summation explains Neural Geometry of Multi-finger Movements in Human Premotor Cortex-2023</a:t>
            </a:r>
            <a:endParaRPr kumimoji="1"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015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998980" y="1536620"/>
            <a:ext cx="330725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while primate motor cortex activity exhibits muscle-like properties at the level of individual neurons, the overall structure of population activity avoids "tangling" to ensure noise robustness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Muscle-like commands in the cortex are embedded in additional structured patterns, enabling the prediction of motor cortex activity from muscle activity.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Motor cortex embeds muscle-like commands in an untangled population response[J]. Neuron, 2018</a:t>
            </a:r>
            <a:endParaRPr kumimoji="1"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729ACA6-C281-44C6-836D-5DCB761EF5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75"/>
          <a:stretch/>
        </p:blipFill>
        <p:spPr>
          <a:xfrm>
            <a:off x="4126312" y="1536620"/>
            <a:ext cx="3546888" cy="2979802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091B74-A0E7-4189-B0B9-F2A1A18A8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634" y="4437376"/>
            <a:ext cx="2496798" cy="23777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79310E4-B188-4733-9ECC-A07E7DBC6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4343" y="4504332"/>
            <a:ext cx="1883392" cy="22317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38896A7-BFAD-46A5-B16B-EE9144061C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2565"/>
          <a:stretch/>
        </p:blipFill>
        <p:spPr>
          <a:xfrm>
            <a:off x="8282614" y="1479504"/>
            <a:ext cx="267652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950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57432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7F4D34-7817-4B71-A7D0-422033A59795}"/>
              </a:ext>
            </a:extLst>
          </p:cNvPr>
          <p:cNvSpPr/>
          <p:nvPr/>
        </p:nvSpPr>
        <p:spPr>
          <a:xfrm>
            <a:off x="998980" y="1907772"/>
            <a:ext cx="3307258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Contribution</a:t>
            </a:r>
            <a:r>
              <a:rPr lang="zh-CN" altLang="en-US" b="1" dirty="0"/>
              <a:t>：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mirror neurons (MNs) in the premotor cortex encode sequential hidden neural states that correspond to behavioral epochs of 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similarity of hidden state sequences during action execution and observation may facilitate understanding others' actions without direct performance..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AF1E790-0283-4DC2-BDF5-D324C3FF695B}"/>
              </a:ext>
            </a:extLst>
          </p:cNvPr>
          <p:cNvSpPr/>
          <p:nvPr/>
        </p:nvSpPr>
        <p:spPr>
          <a:xfrm>
            <a:off x="951412" y="1191551"/>
            <a:ext cx="106908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Mirror neuron populations represent sequences of behavioral epochs during both execution and observation[J]. Journal of Neuroscience, 2018</a:t>
            </a:r>
            <a:endParaRPr kumimoji="1" lang="en-US" altLang="zh-CN" sz="44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9DD17E7-2DB1-4940-8251-94D72C0F26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978"/>
          <a:stretch/>
        </p:blipFill>
        <p:spPr>
          <a:xfrm>
            <a:off x="4306238" y="2007330"/>
            <a:ext cx="2589572" cy="180671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0BC8890F-26C3-42F4-B951-98261DDDF2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3" r="12346" b="18765"/>
          <a:stretch/>
        </p:blipFill>
        <p:spPr>
          <a:xfrm>
            <a:off x="6636597" y="2081677"/>
            <a:ext cx="3448484" cy="163177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7694038-72EC-4662-B9A7-14847A72B5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2345"/>
          <a:stretch/>
        </p:blipFill>
        <p:spPr>
          <a:xfrm>
            <a:off x="4356523" y="4167814"/>
            <a:ext cx="3107747" cy="214150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6BC2AA3-1F2C-40F6-A4EA-575F87B778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097" b="32554"/>
          <a:stretch/>
        </p:blipFill>
        <p:spPr>
          <a:xfrm>
            <a:off x="10085081" y="1815992"/>
            <a:ext cx="1525946" cy="223495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AE279FE-559A-4D4E-BDFB-94B86666A8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9324"/>
          <a:stretch/>
        </p:blipFill>
        <p:spPr>
          <a:xfrm>
            <a:off x="8043402" y="4154862"/>
            <a:ext cx="3019737" cy="242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373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NkZGJlYjJlMWJlNDhhOWE2ODRiYTNkYmQ5NTA3ND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MyPPT Template</Template>
  <TotalTime>30261</TotalTime>
  <Words>753</Words>
  <Application>Microsoft Office PowerPoint</Application>
  <PresentationFormat>宽屏</PresentationFormat>
  <Paragraphs>78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DengXian</vt:lpstr>
      <vt:lpstr>方正粗雅宋简体</vt:lpstr>
      <vt:lpstr>方正准雅宋简体</vt:lpstr>
      <vt:lpstr>微软雅黑</vt:lpstr>
      <vt:lpstr>微软雅黑</vt:lpstr>
      <vt:lpstr>Arial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Qi Yu</dc:creator>
  <cp:lastModifiedBy>Liz</cp:lastModifiedBy>
  <cp:revision>1419</cp:revision>
  <cp:lastPrinted>2019-10-26T05:01:00Z</cp:lastPrinted>
  <dcterms:created xsi:type="dcterms:W3CDTF">2020-06-19T06:02:00Z</dcterms:created>
  <dcterms:modified xsi:type="dcterms:W3CDTF">2024-11-27T13:13:59Z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1CD067CCEBBA4185BBF7A576BEC38D96_13</vt:lpwstr>
  </property>
  <property fmtid="{D5CDD505-2E9C-101B-9397-08002B2CF9AE}" pid="3" name="KSOProductBuildVer">
    <vt:lpwstr>2052-12.1.0.16729</vt:lpwstr>
  </property>
</Properties>
</file>